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71" r:id="rId4"/>
    <p:sldId id="262" r:id="rId5"/>
    <p:sldId id="264" r:id="rId6"/>
    <p:sldId id="265" r:id="rId7"/>
    <p:sldId id="266" r:id="rId8"/>
    <p:sldId id="267" r:id="rId9"/>
    <p:sldId id="269" r:id="rId10"/>
    <p:sldId id="268" r:id="rId11"/>
    <p:sldId id="270" r:id="rId12"/>
  </p:sldIdLst>
  <p:sldSz cx="10287000" cy="6858000" type="35mm"/>
  <p:notesSz cx="6858000" cy="9144000"/>
  <p:defaultTextStyle>
    <a:defPPr>
      <a:defRPr lang="en-US"/>
    </a:defPPr>
    <a:lvl1pPr marL="0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9808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9615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9423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9231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49038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38845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28653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18461" algn="l" defTabSz="4898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7" autoAdjust="0"/>
    <p:restoredTop sz="83866" autoAdjust="0"/>
  </p:normalViewPr>
  <p:slideViewPr>
    <p:cSldViewPr snapToGrid="0" snapToObjects="1">
      <p:cViewPr varScale="1">
        <p:scale>
          <a:sx n="124" d="100"/>
          <a:sy n="124" d="100"/>
        </p:scale>
        <p:origin x="-112" y="-1448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482FF-F2DD-E243-81D1-E1D133F9626D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46173-C303-0349-B68E-F86DB1491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10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558AB6-E323-2346-8452-200DEC6519E5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CF160-63B1-8A41-8DD6-B78FE4EAD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7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5346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70692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6038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41383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76729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12075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7421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82767" algn="l" defTabSz="4353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Colobus monkey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Blue monkey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Cheetah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Agama lizard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African elephant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Blue wildebeest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African buffalo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Chacma baboon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Greater kudu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Leopard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0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Lion, leopard, buffalo, elephant, rhino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Wildebeest, warthog, spotted hyena, lappet-faced vulture, marabou stork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Tiger, lion, jaguar, cougar, leopard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4-10 </a:t>
            </a:r>
            <a:r>
              <a:rPr lang="en-US" baseline="0" dirty="0" err="1" smtClean="0"/>
              <a:t>litres</a:t>
            </a:r>
            <a:endParaRPr lang="en-US" baseline="0" dirty="0" smtClean="0"/>
          </a:p>
          <a:p>
            <a:pPr marL="228600" indent="-228600">
              <a:buAutoNum type="alphaLcParenR"/>
            </a:pPr>
            <a:r>
              <a:rPr lang="en-US" baseline="0" dirty="0" smtClean="0"/>
              <a:t>500-5,000 people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Lebanon’s </a:t>
            </a:r>
            <a:r>
              <a:rPr lang="en-US" baseline="0" dirty="0" err="1" smtClean="0"/>
              <a:t>Beqaa</a:t>
            </a:r>
            <a:r>
              <a:rPr lang="en-US" baseline="0" dirty="0" smtClean="0"/>
              <a:t> Valley to Mozambique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Mount Kenya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Ernest Hemingway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Virginia McKenna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Out of Africa</a:t>
            </a:r>
          </a:p>
          <a:p>
            <a:pPr marL="228600" indent="-228600">
              <a:buAutoNum type="alphaLcParenR"/>
            </a:pPr>
            <a:endParaRPr lang="en-US" baseline="0" dirty="0" smtClean="0"/>
          </a:p>
          <a:p>
            <a:pPr marL="228600" indent="-228600">
              <a:buAutoNum type="alphaL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Hammerkop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Lilac-breasted roller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Malachite kingfisher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Ostrich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Marabou stork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African fish eagle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Bateleur eagle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Black-headed heron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Grey crowned crane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Helmeted guineafowl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03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dirty="0" smtClean="0"/>
              <a:t>Pride</a:t>
            </a:r>
          </a:p>
          <a:p>
            <a:pPr marL="228600" indent="-228600">
              <a:buAutoNum type="alphaLcParenR"/>
            </a:pPr>
            <a:r>
              <a:rPr lang="en-US" dirty="0" smtClean="0"/>
              <a:t>Herd</a:t>
            </a:r>
          </a:p>
          <a:p>
            <a:pPr marL="228600" indent="-228600">
              <a:buAutoNum type="alphaLcParenR"/>
            </a:pPr>
            <a:r>
              <a:rPr lang="en-US" dirty="0" smtClean="0"/>
              <a:t>Dazzle</a:t>
            </a:r>
          </a:p>
          <a:p>
            <a:pPr marL="228600" indent="-228600">
              <a:buAutoNum type="alphaLcParenR"/>
            </a:pPr>
            <a:r>
              <a:rPr lang="en-US" dirty="0" smtClean="0"/>
              <a:t>Tower</a:t>
            </a:r>
          </a:p>
          <a:p>
            <a:pPr marL="228600" indent="-228600">
              <a:buAutoNum type="alphaLcParenR"/>
            </a:pPr>
            <a:r>
              <a:rPr lang="en-US" dirty="0" smtClean="0"/>
              <a:t>Journey</a:t>
            </a:r>
          </a:p>
          <a:p>
            <a:pPr marL="228600" indent="-228600">
              <a:buAutoNum type="alphaLcParenR"/>
            </a:pPr>
            <a:r>
              <a:rPr lang="en-US" dirty="0" smtClean="0"/>
              <a:t>Business (or colony)</a:t>
            </a:r>
          </a:p>
          <a:p>
            <a:pPr marL="228600" indent="-228600">
              <a:buAutoNum type="alphaLcParenR"/>
            </a:pPr>
            <a:r>
              <a:rPr lang="en-US" dirty="0" smtClean="0"/>
              <a:t>Cackle</a:t>
            </a:r>
          </a:p>
          <a:p>
            <a:pPr marL="228600" indent="-228600">
              <a:buAutoNum type="alphaLcParenR"/>
            </a:pPr>
            <a:r>
              <a:rPr lang="en-US" dirty="0" smtClean="0"/>
              <a:t>Whoop</a:t>
            </a:r>
          </a:p>
          <a:p>
            <a:pPr marL="228600" indent="-228600">
              <a:buAutoNum type="alphaLcParenR"/>
            </a:pPr>
            <a:r>
              <a:rPr lang="en-US" dirty="0" smtClean="0"/>
              <a:t>Leap</a:t>
            </a:r>
          </a:p>
          <a:p>
            <a:pPr marL="228600" indent="-228600">
              <a:buAutoNum type="alphaLcParenR"/>
            </a:pPr>
            <a:r>
              <a:rPr lang="en-US" dirty="0" smtClean="0"/>
              <a:t>O</a:t>
            </a:r>
            <a:r>
              <a:rPr lang="en-US" smtClean="0"/>
              <a:t>bstinacy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73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dirty="0" smtClean="0"/>
              <a:t>Flamboyance</a:t>
            </a:r>
          </a:p>
          <a:p>
            <a:pPr marL="228600" indent="-228600">
              <a:buAutoNum type="alphaLcParenR"/>
            </a:pPr>
            <a:r>
              <a:rPr lang="en-US" dirty="0" smtClean="0"/>
              <a:t>Wake</a:t>
            </a:r>
          </a:p>
          <a:p>
            <a:pPr marL="228600" indent="-228600">
              <a:buAutoNum type="alphaLcParenR"/>
            </a:pPr>
            <a:r>
              <a:rPr lang="en-US" dirty="0" smtClean="0"/>
              <a:t>Pride</a:t>
            </a:r>
          </a:p>
          <a:p>
            <a:pPr marL="228600" indent="-228600">
              <a:buAutoNum type="alphaLcParenR"/>
            </a:pPr>
            <a:r>
              <a:rPr lang="en-US" dirty="0" smtClean="0"/>
              <a:t>Gaggle</a:t>
            </a:r>
          </a:p>
          <a:p>
            <a:pPr marL="228600" indent="-228600">
              <a:buAutoNum type="alphaLcParenR"/>
            </a:pPr>
            <a:r>
              <a:rPr lang="en-US" dirty="0" smtClean="0"/>
              <a:t>Confusion</a:t>
            </a:r>
          </a:p>
          <a:p>
            <a:pPr marL="228600" indent="-228600">
              <a:buAutoNum type="alphaLcParenR"/>
            </a:pPr>
            <a:r>
              <a:rPr lang="en-US" dirty="0" smtClean="0"/>
              <a:t>Convocation</a:t>
            </a:r>
          </a:p>
          <a:p>
            <a:pPr marL="228600" indent="-228600">
              <a:buAutoNum type="alphaLcParenR"/>
            </a:pPr>
            <a:r>
              <a:rPr lang="en-US" dirty="0" smtClean="0"/>
              <a:t>Hedge</a:t>
            </a:r>
          </a:p>
          <a:p>
            <a:pPr marL="228600" indent="-228600">
              <a:buAutoNum type="alphaLcParenR"/>
            </a:pPr>
            <a:r>
              <a:rPr lang="en-US" dirty="0" smtClean="0"/>
              <a:t>Parliament</a:t>
            </a:r>
          </a:p>
          <a:p>
            <a:pPr marL="228600" indent="-228600">
              <a:buAutoNum type="alphaLcParenR"/>
            </a:pPr>
            <a:r>
              <a:rPr lang="en-US" dirty="0" smtClean="0"/>
              <a:t>Pod</a:t>
            </a:r>
          </a:p>
          <a:p>
            <a:pPr marL="228600" indent="-228600">
              <a:buAutoNum type="alphaLcParenR"/>
            </a:pPr>
            <a:r>
              <a:rPr lang="en-US" smtClean="0"/>
              <a:t>Fling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45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45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50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50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28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41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35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40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30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50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13.5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3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3 months</a:t>
            </a:r>
          </a:p>
          <a:p>
            <a:pPr marL="228600" indent="-228600">
              <a:buAutoNum type="alphaLcParenR"/>
            </a:pPr>
            <a:r>
              <a:rPr lang="en-US" baseline="0" smtClean="0"/>
              <a:t>21-22 </a:t>
            </a:r>
            <a:r>
              <a:rPr lang="en-US" baseline="0" dirty="0" smtClean="0"/>
              <a:t>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14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8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3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16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13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11 months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6 months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Vulnerable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Vulnerable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Least concern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Vulnerable</a:t>
            </a:r>
          </a:p>
          <a:p>
            <a:pPr marL="228600" indent="-228600">
              <a:buAutoNum type="alphaLcParenR"/>
            </a:pPr>
            <a:r>
              <a:rPr lang="en-US" dirty="0" smtClean="0"/>
              <a:t>Near threatened</a:t>
            </a:r>
            <a:endParaRPr lang="en-US" baseline="0" dirty="0" smtClean="0"/>
          </a:p>
          <a:p>
            <a:pPr marL="228600" indent="-228600">
              <a:buAutoNum type="alphaLcParenR"/>
            </a:pPr>
            <a:r>
              <a:rPr lang="en-US" dirty="0" smtClean="0"/>
              <a:t>Critically endangered</a:t>
            </a:r>
            <a:endParaRPr lang="en-US" baseline="0" dirty="0" smtClean="0"/>
          </a:p>
          <a:p>
            <a:pPr marL="228600" indent="-228600">
              <a:buAutoNum type="alphaLcParenR"/>
            </a:pPr>
            <a:r>
              <a:rPr lang="en-US" baseline="0" dirty="0" smtClean="0"/>
              <a:t>Vulnerable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Near threatened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Vulnerable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Least concern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F (only 8%)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F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F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</a:p>
          <a:p>
            <a:pPr marL="228600" indent="-228600">
              <a:buAutoNum type="alphaLcParenR"/>
            </a:pPr>
            <a:r>
              <a:rPr lang="en-US" baseline="0" dirty="0" smtClean="0"/>
              <a:t>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2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5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7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3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1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4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9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10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6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ECF160-63B1-8A41-8DD6-B78FE4EADC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4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9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8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9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8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32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8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3" y="4406901"/>
            <a:ext cx="8743950" cy="136207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3" y="2906713"/>
            <a:ext cx="8743950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898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96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94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92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9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88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86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84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45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6" y="1600201"/>
            <a:ext cx="4543425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7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9808" indent="0">
              <a:buNone/>
              <a:defRPr sz="2200" b="1"/>
            </a:lvl2pPr>
            <a:lvl3pPr marL="979615" indent="0">
              <a:buNone/>
              <a:defRPr sz="1900" b="1"/>
            </a:lvl3pPr>
            <a:lvl4pPr marL="1469423" indent="0">
              <a:buNone/>
              <a:defRPr sz="1700" b="1"/>
            </a:lvl4pPr>
            <a:lvl5pPr marL="1959231" indent="0">
              <a:buNone/>
              <a:defRPr sz="1700" b="1"/>
            </a:lvl5pPr>
            <a:lvl6pPr marL="2449038" indent="0">
              <a:buNone/>
              <a:defRPr sz="1700" b="1"/>
            </a:lvl6pPr>
            <a:lvl7pPr marL="2938845" indent="0">
              <a:buNone/>
              <a:defRPr sz="1700" b="1"/>
            </a:lvl7pPr>
            <a:lvl8pPr marL="3428653" indent="0">
              <a:buNone/>
              <a:defRPr sz="1700" b="1"/>
            </a:lvl8pPr>
            <a:lvl9pPr marL="3918461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9808" indent="0">
              <a:buNone/>
              <a:defRPr sz="2200" b="1"/>
            </a:lvl2pPr>
            <a:lvl3pPr marL="979615" indent="0">
              <a:buNone/>
              <a:defRPr sz="1900" b="1"/>
            </a:lvl3pPr>
            <a:lvl4pPr marL="1469423" indent="0">
              <a:buNone/>
              <a:defRPr sz="1700" b="1"/>
            </a:lvl4pPr>
            <a:lvl5pPr marL="1959231" indent="0">
              <a:buNone/>
              <a:defRPr sz="1700" b="1"/>
            </a:lvl5pPr>
            <a:lvl6pPr marL="2449038" indent="0">
              <a:buNone/>
              <a:defRPr sz="1700" b="1"/>
            </a:lvl6pPr>
            <a:lvl7pPr marL="2938845" indent="0">
              <a:buNone/>
              <a:defRPr sz="1700" b="1"/>
            </a:lvl7pPr>
            <a:lvl8pPr marL="3428653" indent="0">
              <a:buNone/>
              <a:defRPr sz="1700" b="1"/>
            </a:lvl8pPr>
            <a:lvl9pPr marL="3918461" indent="0">
              <a:buNone/>
              <a:defRPr sz="17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0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2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0"/>
            <a:ext cx="3384352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89808" indent="0">
              <a:buNone/>
              <a:defRPr sz="1300"/>
            </a:lvl2pPr>
            <a:lvl3pPr marL="979615" indent="0">
              <a:buNone/>
              <a:defRPr sz="1000"/>
            </a:lvl3pPr>
            <a:lvl4pPr marL="1469423" indent="0">
              <a:buNone/>
              <a:defRPr sz="1000"/>
            </a:lvl4pPr>
            <a:lvl5pPr marL="1959231" indent="0">
              <a:buNone/>
              <a:defRPr sz="1000"/>
            </a:lvl5pPr>
            <a:lvl6pPr marL="2449038" indent="0">
              <a:buNone/>
              <a:defRPr sz="1000"/>
            </a:lvl6pPr>
            <a:lvl7pPr marL="2938845" indent="0">
              <a:buNone/>
              <a:defRPr sz="1000"/>
            </a:lvl7pPr>
            <a:lvl8pPr marL="3428653" indent="0">
              <a:buNone/>
              <a:defRPr sz="1000"/>
            </a:lvl8pPr>
            <a:lvl9pPr marL="3918461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9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1"/>
            <a:ext cx="61722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89808" indent="0">
              <a:buNone/>
              <a:defRPr sz="3000"/>
            </a:lvl2pPr>
            <a:lvl3pPr marL="979615" indent="0">
              <a:buNone/>
              <a:defRPr sz="2600"/>
            </a:lvl3pPr>
            <a:lvl4pPr marL="1469423" indent="0">
              <a:buNone/>
              <a:defRPr sz="2200"/>
            </a:lvl4pPr>
            <a:lvl5pPr marL="1959231" indent="0">
              <a:buNone/>
              <a:defRPr sz="2200"/>
            </a:lvl5pPr>
            <a:lvl6pPr marL="2449038" indent="0">
              <a:buNone/>
              <a:defRPr sz="2200"/>
            </a:lvl6pPr>
            <a:lvl7pPr marL="2938845" indent="0">
              <a:buNone/>
              <a:defRPr sz="2200"/>
            </a:lvl7pPr>
            <a:lvl8pPr marL="3428653" indent="0">
              <a:buNone/>
              <a:defRPr sz="2200"/>
            </a:lvl8pPr>
            <a:lvl9pPr marL="3918461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89808" indent="0">
              <a:buNone/>
              <a:defRPr sz="1300"/>
            </a:lvl2pPr>
            <a:lvl3pPr marL="979615" indent="0">
              <a:buNone/>
              <a:defRPr sz="1000"/>
            </a:lvl3pPr>
            <a:lvl4pPr marL="1469423" indent="0">
              <a:buNone/>
              <a:defRPr sz="1000"/>
            </a:lvl4pPr>
            <a:lvl5pPr marL="1959231" indent="0">
              <a:buNone/>
              <a:defRPr sz="1000"/>
            </a:lvl5pPr>
            <a:lvl6pPr marL="2449038" indent="0">
              <a:buNone/>
              <a:defRPr sz="1000"/>
            </a:lvl6pPr>
            <a:lvl7pPr marL="2938845" indent="0">
              <a:buNone/>
              <a:defRPr sz="1000"/>
            </a:lvl7pPr>
            <a:lvl8pPr marL="3428653" indent="0">
              <a:buNone/>
              <a:defRPr sz="1000"/>
            </a:lvl8pPr>
            <a:lvl9pPr marL="3918461" indent="0">
              <a:buNone/>
              <a:defRPr sz="10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08BD406F-1371-9E44-8C38-C2C32096467C}" type="datetimeFigureOut">
              <a:rPr lang="en-US" smtClean="0"/>
              <a:t>15/02/19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lIns="97961" tIns="48981" rIns="97961" bIns="48981"/>
          <a:lstStyle/>
          <a:p>
            <a:fld id="{D9644752-8ADF-B841-8854-D36964881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9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7961" tIns="48981" rIns="97961" bIns="48981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7961" tIns="48981" rIns="97961" bIns="4898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Nick Dale Photography logo for LinkedIn profile pictur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15" y="6294603"/>
            <a:ext cx="1154472" cy="912913"/>
          </a:xfrm>
          <a:prstGeom prst="rect">
            <a:avLst/>
          </a:prstGeom>
        </p:spPr>
      </p:pic>
      <p:pic>
        <p:nvPicPr>
          <p:cNvPr id="9" name="Picture 8" descr="Nick Dale Photography logo for LinkedIn profile pictur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78" y="6068835"/>
            <a:ext cx="865027" cy="7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9808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7356" indent="-367356" algn="l" defTabSz="48980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5937" indent="-306129" algn="l" defTabSz="489808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519" indent="-244904" algn="l" defTabSz="48980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27" indent="-244904" algn="l" defTabSz="48980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4134" indent="-244904" algn="l" defTabSz="48980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693941" indent="-244904" algn="l" defTabSz="48980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183749" indent="-244904" algn="l" defTabSz="48980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673557" indent="-244904" algn="l" defTabSz="48980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365" indent="-244904" algn="l" defTabSz="48980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9808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9615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9423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9231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9038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8845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3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8461" algn="l" defTabSz="4898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228" y="-2370"/>
            <a:ext cx="4118259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Safari pub quiz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9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9 </a:t>
            </a:r>
            <a:r>
              <a:rPr lang="mr-IN" dirty="0" smtClean="0"/>
              <a:t>–</a:t>
            </a:r>
            <a:r>
              <a:rPr lang="en-US" dirty="0" smtClean="0"/>
              <a:t> Latin cat names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1600201"/>
            <a:ext cx="9258300" cy="991396"/>
          </a:xfrm>
        </p:spPr>
        <p:txBody>
          <a:bodyPr>
            <a:normAutofit/>
          </a:bodyPr>
          <a:lstStyle/>
          <a:p>
            <a:r>
              <a:rPr lang="en-US" sz="2700" dirty="0"/>
              <a:t>Match the following common names with their Latin equivalents:</a:t>
            </a:r>
          </a:p>
          <a:p>
            <a:pPr lvl="1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9515" y="2595477"/>
            <a:ext cx="4599311" cy="3897245"/>
          </a:xfrm>
          <a:prstGeom prst="rect">
            <a:avLst/>
          </a:prstGeom>
        </p:spPr>
        <p:txBody>
          <a:bodyPr vert="horz" lIns="97961" tIns="48981" rIns="97961" bIns="48981" rtlCol="0">
            <a:normAutofit fontScale="77500" lnSpcReduction="20000"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African golden cat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African wildcat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B</a:t>
            </a:r>
            <a:r>
              <a:rPr lang="en-US" dirty="0" smtClean="0"/>
              <a:t>lack-footed cat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C</a:t>
            </a:r>
            <a:r>
              <a:rPr lang="en-US" dirty="0" smtClean="0"/>
              <a:t>aracal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C</a:t>
            </a:r>
            <a:r>
              <a:rPr lang="en-US" dirty="0" smtClean="0"/>
              <a:t>heetah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J</a:t>
            </a:r>
            <a:r>
              <a:rPr lang="en-US" dirty="0" smtClean="0"/>
              <a:t>ungle cat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L</a:t>
            </a:r>
            <a:r>
              <a:rPr lang="en-US" dirty="0" smtClean="0"/>
              <a:t>eopard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L</a:t>
            </a:r>
            <a:r>
              <a:rPr lang="en-US" dirty="0" smtClean="0"/>
              <a:t>ion</a:t>
            </a:r>
            <a:endParaRPr lang="en-US" dirty="0"/>
          </a:p>
          <a:p>
            <a:pPr marL="979572" lvl="1" indent="-489764">
              <a:buFont typeface="+mj-lt"/>
              <a:buAutoNum type="alphaUcPeriod"/>
            </a:pPr>
            <a:r>
              <a:rPr lang="en-US" dirty="0"/>
              <a:t>S</a:t>
            </a:r>
            <a:r>
              <a:rPr lang="en-US" dirty="0" smtClean="0"/>
              <a:t>and cat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err="1" smtClean="0"/>
              <a:t>Serval</a:t>
            </a:r>
            <a:endParaRPr lang="en-US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28390" y="2595476"/>
            <a:ext cx="4599311" cy="3897246"/>
          </a:xfrm>
          <a:prstGeom prst="rect">
            <a:avLst/>
          </a:prstGeom>
        </p:spPr>
        <p:txBody>
          <a:bodyPr vert="horz" lIns="97961" tIns="48981" rIns="97961" bIns="48981" rtlCol="0">
            <a:normAutofit fontScale="77500" lnSpcReduction="20000"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Acinonyx</a:t>
            </a:r>
            <a:r>
              <a:rPr lang="en-US" dirty="0" smtClean="0"/>
              <a:t> </a:t>
            </a:r>
            <a:r>
              <a:rPr lang="en-US" dirty="0" err="1" smtClean="0"/>
              <a:t>jubatus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smtClean="0"/>
              <a:t>Caracal </a:t>
            </a:r>
            <a:r>
              <a:rPr lang="en-US" dirty="0" err="1" smtClean="0"/>
              <a:t>aurata</a:t>
            </a:r>
            <a:endParaRPr lang="en-US" dirty="0" smtClean="0"/>
          </a:p>
          <a:p>
            <a:pPr marL="979572" lvl="1" indent="-489764">
              <a:buFont typeface="+mj-lt"/>
              <a:buAutoNum type="arabicPeriod"/>
            </a:pPr>
            <a:r>
              <a:rPr lang="en-US" dirty="0" smtClean="0"/>
              <a:t>Caracal caracal</a:t>
            </a:r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chaus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lybica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Felis</a:t>
            </a:r>
            <a:r>
              <a:rPr lang="en-US" dirty="0" smtClean="0"/>
              <a:t> margarita</a:t>
            </a:r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nigripes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Leptailurus</a:t>
            </a:r>
            <a:r>
              <a:rPr lang="en-US" dirty="0" smtClean="0"/>
              <a:t> </a:t>
            </a:r>
            <a:r>
              <a:rPr lang="en-US" dirty="0" err="1" smtClean="0"/>
              <a:t>serval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Panthera</a:t>
            </a:r>
            <a:r>
              <a:rPr lang="en-US" dirty="0" smtClean="0"/>
              <a:t> </a:t>
            </a:r>
            <a:r>
              <a:rPr lang="en-US" dirty="0" err="1" smtClean="0"/>
              <a:t>pardus</a:t>
            </a:r>
            <a:endParaRPr lang="en-US" dirty="0"/>
          </a:p>
          <a:p>
            <a:pPr marL="979572" lvl="1" indent="-489764">
              <a:buFont typeface="+mj-lt"/>
              <a:buAutoNum type="arabicPeriod"/>
            </a:pPr>
            <a:r>
              <a:rPr lang="en-US" dirty="0" err="1" smtClean="0"/>
              <a:t>Panthera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6990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10 </a:t>
            </a:r>
            <a:r>
              <a:rPr lang="mr-IN" dirty="0" smtClean="0"/>
              <a:t>–</a:t>
            </a:r>
            <a:r>
              <a:rPr lang="en-US" dirty="0" smtClean="0"/>
              <a:t> Various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Which animals are in the Big Five?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Which animals are in the Ugly Five?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What are the world’s five biggest cats in order?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How many </a:t>
            </a:r>
            <a:r>
              <a:rPr lang="en-US" dirty="0" err="1" smtClean="0"/>
              <a:t>litres</a:t>
            </a:r>
            <a:r>
              <a:rPr lang="en-US" dirty="0" smtClean="0"/>
              <a:t> of water can an elephant hold in its trunk?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How many people do hippos kill every year?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Where does the Rift Valley start and finish?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On which African mountain is Point </a:t>
            </a:r>
            <a:r>
              <a:rPr lang="en-US" dirty="0" err="1" smtClean="0"/>
              <a:t>Lenana</a:t>
            </a:r>
            <a:r>
              <a:rPr lang="en-US" dirty="0" smtClean="0"/>
              <a:t>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Who wrote </a:t>
            </a:r>
            <a:r>
              <a:rPr lang="en-US" i="1" dirty="0" smtClean="0"/>
              <a:t>The Snows of Kilimanjaro</a:t>
            </a:r>
            <a:r>
              <a:rPr lang="en-US" dirty="0" smtClean="0"/>
              <a:t>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/>
              <a:t>Who played Joy Adamson in </a:t>
            </a:r>
            <a:r>
              <a:rPr lang="en-US" i="1" dirty="0"/>
              <a:t>Born Free</a:t>
            </a:r>
            <a:r>
              <a:rPr lang="en-US" dirty="0"/>
              <a:t>?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Which book starts with the line “I had a farm in Africa</a:t>
            </a:r>
            <a:r>
              <a:rPr lang="mr-IN" dirty="0" smtClean="0"/>
              <a:t>…</a:t>
            </a:r>
            <a:r>
              <a:rPr lang="en-GB" dirty="0" smtClean="0"/>
              <a:t>”</a:t>
            </a:r>
            <a:r>
              <a:rPr lang="en-US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175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1 </a:t>
            </a:r>
            <a:r>
              <a:rPr lang="mr-IN" dirty="0" smtClean="0"/>
              <a:t>–</a:t>
            </a:r>
            <a:r>
              <a:rPr lang="en-US" dirty="0" smtClean="0"/>
              <a:t> Animal recognition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" name="Picture 2" descr="Black+and+white+colobus+monkey+in+tr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8" y="2013982"/>
            <a:ext cx="1540003" cy="1027892"/>
          </a:xfrm>
          <a:prstGeom prst="rect">
            <a:avLst/>
          </a:prstGeom>
        </p:spPr>
      </p:pic>
      <p:pic>
        <p:nvPicPr>
          <p:cNvPr id="5" name="Picture 4" descr="Blue+monkey+sitting+on+branch+in+sha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826" y="2013982"/>
            <a:ext cx="1542312" cy="1027892"/>
          </a:xfrm>
          <a:prstGeom prst="rect">
            <a:avLst/>
          </a:prstGeom>
        </p:spPr>
      </p:pic>
      <p:pic>
        <p:nvPicPr>
          <p:cNvPr id="6" name="Picture 5" descr="Blue+wildebeest+standing+beside+puddle+facing+camer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8" y="3966467"/>
            <a:ext cx="1028723" cy="1541837"/>
          </a:xfrm>
          <a:prstGeom prst="rect">
            <a:avLst/>
          </a:prstGeom>
        </p:spPr>
      </p:pic>
      <p:pic>
        <p:nvPicPr>
          <p:cNvPr id="7" name="Picture 6" descr="Cape+buffalo+standing+facing+camera+in+sunshin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76" y="3966467"/>
            <a:ext cx="1028723" cy="1541837"/>
          </a:xfrm>
          <a:prstGeom prst="rect">
            <a:avLst/>
          </a:prstGeom>
        </p:spPr>
      </p:pic>
      <p:pic>
        <p:nvPicPr>
          <p:cNvPr id="8" name="Picture 7" descr="Chacma+baboon+walking+down+track+at+dus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35" y="3966467"/>
            <a:ext cx="1028723" cy="1538411"/>
          </a:xfrm>
          <a:prstGeom prst="rect">
            <a:avLst/>
          </a:prstGeom>
        </p:spPr>
      </p:pic>
      <p:pic>
        <p:nvPicPr>
          <p:cNvPr id="9" name="Picture 8" descr="Close-up+of+cheetah+head+on+lush+grasslan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84" y="2013982"/>
            <a:ext cx="1542312" cy="1027892"/>
          </a:xfrm>
          <a:prstGeom prst="rect">
            <a:avLst/>
          </a:prstGeom>
        </p:spPr>
      </p:pic>
      <p:pic>
        <p:nvPicPr>
          <p:cNvPr id="10" name="Picture 9" descr="Close-up+of+male+agama+lizard+on+rock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42" y="2013982"/>
            <a:ext cx="1542312" cy="1027892"/>
          </a:xfrm>
          <a:prstGeom prst="rect">
            <a:avLst/>
          </a:prstGeom>
        </p:spPr>
      </p:pic>
      <p:pic>
        <p:nvPicPr>
          <p:cNvPr id="11" name="Picture 10" descr="Elephant+giving+itself+dust+bath+on+hillsid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00" y="2013982"/>
            <a:ext cx="1544629" cy="1027892"/>
          </a:xfrm>
          <a:prstGeom prst="rect">
            <a:avLst/>
          </a:prstGeom>
        </p:spPr>
      </p:pic>
      <p:pic>
        <p:nvPicPr>
          <p:cNvPr id="13" name="Picture 12" descr="Baby+greater+kudu+in+grass+facing+camera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93" y="3966467"/>
            <a:ext cx="1028723" cy="1538411"/>
          </a:xfrm>
          <a:prstGeom prst="rect">
            <a:avLst/>
          </a:prstGeom>
        </p:spPr>
      </p:pic>
      <p:pic>
        <p:nvPicPr>
          <p:cNvPr id="14" name="Picture 13" descr="Leopard+running+along+sandy+track+in+grass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53" y="3966467"/>
            <a:ext cx="1028723" cy="15418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208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54868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47625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C.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19880" y="1907570"/>
            <a:ext cx="387874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D.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33140" y="1907570"/>
            <a:ext cx="356859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E.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6201" y="3853786"/>
            <a:ext cx="349821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F.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20661" y="3853786"/>
            <a:ext cx="391691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G.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354423" y="3853786"/>
            <a:ext cx="389783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H.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88185" y="3853786"/>
            <a:ext cx="299123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I.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60440" y="3853786"/>
            <a:ext cx="315465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726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 2 </a:t>
            </a:r>
            <a:r>
              <a:rPr lang="mr-IN" dirty="0"/>
              <a:t>–</a:t>
            </a:r>
            <a:r>
              <a:rPr lang="en-US" dirty="0"/>
              <a:t> Bird recognition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8" y="2014752"/>
            <a:ext cx="1540003" cy="1026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81" y="2013982"/>
            <a:ext cx="1540003" cy="1027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8" y="3968180"/>
            <a:ext cx="1028723" cy="1538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76" y="3968180"/>
            <a:ext cx="1028723" cy="1538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78" y="3966467"/>
            <a:ext cx="1026437" cy="1538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39" y="2013982"/>
            <a:ext cx="1540003" cy="1027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342" y="2013982"/>
            <a:ext cx="1542312" cy="10278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58" y="2013982"/>
            <a:ext cx="1542312" cy="1027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93" y="3966467"/>
            <a:ext cx="1028723" cy="15384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053" y="3966467"/>
            <a:ext cx="1028723" cy="15418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1208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A.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154868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B.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47625" y="1907570"/>
            <a:ext cx="378927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C.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19880" y="1907570"/>
            <a:ext cx="387874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D.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133140" y="1907570"/>
            <a:ext cx="356859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E.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86201" y="3853786"/>
            <a:ext cx="349821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F.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20661" y="3853786"/>
            <a:ext cx="391691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G.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354423" y="3853786"/>
            <a:ext cx="389783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H.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88185" y="3853786"/>
            <a:ext cx="299123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I.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360440" y="3853786"/>
            <a:ext cx="315465" cy="380805"/>
          </a:xfrm>
          <a:prstGeom prst="rect">
            <a:avLst/>
          </a:prstGeom>
          <a:noFill/>
        </p:spPr>
        <p:txBody>
          <a:bodyPr wrap="none" lIns="87069" tIns="43535" rIns="87069" bIns="43535" rtlCol="0">
            <a:spAutoFit/>
          </a:bodyPr>
          <a:lstStyle/>
          <a:p>
            <a:r>
              <a:rPr lang="en-US" dirty="0" smtClean="0"/>
              <a:t>J.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04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3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smtClean="0"/>
              <a:t>Animal groups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is the collective noun for these animals?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Lion (group, herd or pride)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Elephant (herd, group or caravan)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Zebra (dazzle, stripe or stare)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Stationary giraffe (stand, stretch or tower)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Moving giraffe (gallop, trip or journey)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Mongoose (bunch, business or crew)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Hyena (laugh, cackle or grin)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Gorilla (whoop, gang or set)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Leopard </a:t>
            </a:r>
            <a:r>
              <a:rPr lang="en-US" dirty="0"/>
              <a:t>(</a:t>
            </a:r>
            <a:r>
              <a:rPr lang="en-US" dirty="0" smtClean="0"/>
              <a:t>jump, leap or spot)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Buffalo </a:t>
            </a:r>
            <a:r>
              <a:rPr lang="en-US" dirty="0"/>
              <a:t>(glare, </a:t>
            </a:r>
            <a:r>
              <a:rPr lang="en-US" dirty="0" smtClean="0"/>
              <a:t>obstinacy or stubbornness)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57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4 </a:t>
            </a:r>
            <a:r>
              <a:rPr lang="mr-IN" dirty="0" smtClean="0"/>
              <a:t>–</a:t>
            </a:r>
            <a:r>
              <a:rPr lang="en-US" dirty="0" smtClean="0"/>
              <a:t> Bird groups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What is the collective noun for these birds?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Flamingo (flamboyance, extravagance or fulmination)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Vulture (funeral, wake or coven)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Ostrich (conceit, pride or vanity)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Goose (gander, huddle or gaggle)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Guinea fowl (confusion, miscellany or chaos)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Eagle (convocation, synod or gathering)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Heron (bush, balance or hedge)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Owl (parliament, congress or flock)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Pelican (cluster, pod or catch)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Oxpecker (throw, fling or chuck)</a:t>
            </a:r>
          </a:p>
          <a:p>
            <a:pPr marL="979572" lvl="1" indent="-489764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02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5 </a:t>
            </a:r>
            <a:r>
              <a:rPr lang="mr-IN" dirty="0" smtClean="0"/>
              <a:t>–</a:t>
            </a:r>
            <a:r>
              <a:rPr lang="en-US" dirty="0" smtClean="0"/>
              <a:t> Lifespans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is the maximum lifespan of these animals (±10 years)?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Buffalo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Chimpanzee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Elephant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Giraffe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Hippopotamus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Lion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Rhinoceros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Zebra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Ostrich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Crocodile</a:t>
            </a:r>
          </a:p>
          <a:p>
            <a:pPr marL="979572" lvl="1" indent="-489764">
              <a:buFont typeface="+mj-lt"/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6 </a:t>
            </a:r>
            <a:r>
              <a:rPr lang="mr-IN" dirty="0" smtClean="0"/>
              <a:t>–</a:t>
            </a:r>
            <a:r>
              <a:rPr lang="en-US" dirty="0" smtClean="0"/>
              <a:t> Pregnancy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How many months is the gestation period for these animals?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Leopard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Lion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Elephant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Giraffe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Hippopotamus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Cheetah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Rhinoceros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Zebra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African buffalo</a:t>
            </a:r>
            <a:endParaRPr lang="en-US" dirty="0"/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Baboon</a:t>
            </a:r>
          </a:p>
        </p:txBody>
      </p:sp>
    </p:spTree>
    <p:extLst>
      <p:ext uri="{BB962C8B-B14F-4D97-AF65-F5344CB8AC3E}">
        <p14:creationId xmlns:p14="http://schemas.microsoft.com/office/powerpoint/2010/main" val="217859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7 </a:t>
            </a:r>
            <a:r>
              <a:rPr lang="mr-IN" dirty="0" smtClean="0"/>
              <a:t>–</a:t>
            </a:r>
            <a:r>
              <a:rPr lang="en-US" dirty="0" smtClean="0"/>
              <a:t> Endangered species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Are these animals ‘least concern’, ‘near threatened’, ‘vulnerable’ or ‘critically endangered’?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Lion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Elephant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African buffalo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Leopard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White rhinoceros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Black rhinoceros</a:t>
            </a:r>
            <a:endParaRPr lang="en-US" dirty="0"/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Cheetah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Plains zebra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Giraffe</a:t>
            </a:r>
          </a:p>
          <a:p>
            <a:pPr marL="979572" lvl="1" indent="-489764">
              <a:buFont typeface="+mj-lt"/>
              <a:buAutoNum type="alphaUcPeriod"/>
            </a:pPr>
            <a:r>
              <a:rPr lang="en-US" dirty="0" smtClean="0"/>
              <a:t>Common warthog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765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Round 8 </a:t>
            </a:r>
            <a:r>
              <a:rPr lang="mr-IN" dirty="0" smtClean="0"/>
              <a:t>–</a:t>
            </a:r>
            <a:r>
              <a:rPr lang="en-US" dirty="0" smtClean="0"/>
              <a:t> True or false?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90991" y="1604235"/>
            <a:ext cx="4636710" cy="4525963"/>
          </a:xfrm>
          <a:prstGeom prst="rect">
            <a:avLst/>
          </a:prstGeom>
        </p:spPr>
        <p:txBody>
          <a:bodyPr vert="horz" lIns="97961" tIns="48981" rIns="97961" bIns="48981" rtlCol="0">
            <a:normAutofit/>
          </a:bodyPr>
          <a:lstStyle>
            <a:lvl1pPr marL="385797" indent="-385797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5893" indent="-321497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5989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385" indent="-257198" algn="l" defTabSz="514396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14781" indent="-257198" algn="l" defTabSz="514396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9176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43572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7968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72364" indent="-257198" algn="l" defTabSz="514396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Elephants can get sunburnt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Elephants’ closest relatives are dugong and hyrax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Lions greet each other by rubbing their heads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African lions are only found in 20% of their historic range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Lions can sleep up to 20 hours a day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Leopards are the most social felines on Earth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Leopards can’t swim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Rhinos have three hoofed toes per foot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Rhino horns are made of keratin</a:t>
            </a:r>
          </a:p>
          <a:p>
            <a:pPr marL="707437" indent="-707437">
              <a:buFont typeface="+mj-lt"/>
              <a:buAutoNum type="alphaUcPeriod"/>
            </a:pPr>
            <a:r>
              <a:rPr lang="en-US" dirty="0" smtClean="0"/>
              <a:t>Buffalo kill 200 people a year in Africa</a:t>
            </a:r>
          </a:p>
        </p:txBody>
      </p:sp>
    </p:spTree>
    <p:extLst>
      <p:ext uri="{BB962C8B-B14F-4D97-AF65-F5344CB8AC3E}">
        <p14:creationId xmlns:p14="http://schemas.microsoft.com/office/powerpoint/2010/main" val="1752088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776</Words>
  <Application>Microsoft Macintosh PowerPoint</Application>
  <PresentationFormat>35mm Slides</PresentationFormat>
  <Paragraphs>237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Safari pub quiz</vt:lpstr>
      <vt:lpstr>Round 1 – Animal recognition</vt:lpstr>
      <vt:lpstr>Round 2 – Bird recognition</vt:lpstr>
      <vt:lpstr>Round 3 – Animal groups</vt:lpstr>
      <vt:lpstr>Round 4 – Bird groups</vt:lpstr>
      <vt:lpstr>Round 5 – Lifespans</vt:lpstr>
      <vt:lpstr>Round 6 – Pregnancy</vt:lpstr>
      <vt:lpstr>Round 7 – Endangered species</vt:lpstr>
      <vt:lpstr>Round 8 – True or false?</vt:lpstr>
      <vt:lpstr>Round 9 – Latin cat names</vt:lpstr>
      <vt:lpstr>Round 10 – Various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Dale</dc:creator>
  <cp:lastModifiedBy>Nick Dale</cp:lastModifiedBy>
  <cp:revision>49</cp:revision>
  <dcterms:created xsi:type="dcterms:W3CDTF">2018-11-10T21:39:03Z</dcterms:created>
  <dcterms:modified xsi:type="dcterms:W3CDTF">2019-02-15T16:27:58Z</dcterms:modified>
</cp:coreProperties>
</file>