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8" r:id="rId4"/>
    <p:sldId id="271" r:id="rId5"/>
    <p:sldId id="272" r:id="rId6"/>
    <p:sldId id="270" r:id="rId7"/>
    <p:sldId id="273" r:id="rId8"/>
    <p:sldId id="269" r:id="rId9"/>
    <p:sldId id="274" r:id="rId10"/>
    <p:sldId id="275" r:id="rId11"/>
  </p:sldIdLst>
  <p:sldSz cx="10799763" cy="7205663"/>
  <p:notesSz cx="6858000" cy="9144000"/>
  <p:defaultTextStyle>
    <a:defPPr>
      <a:defRPr lang="en-US"/>
    </a:defPPr>
    <a:lvl1pPr marL="0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98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48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98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48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096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46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796" algn="l" defTabSz="5143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4" autoAdjust="0"/>
    <p:restoredTop sz="95055" autoAdjust="0"/>
  </p:normalViewPr>
  <p:slideViewPr>
    <p:cSldViewPr snapToGrid="0" snapToObjects="1">
      <p:cViewPr varScale="1">
        <p:scale>
          <a:sx n="116" d="100"/>
          <a:sy n="116" d="100"/>
        </p:scale>
        <p:origin x="-120" y="-2248"/>
      </p:cViewPr>
      <p:guideLst>
        <p:guide orient="horz" pos="227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2FF-F2DD-E243-81D1-E1D133F9626D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46173-C303-0349-B68E-F86DB1491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2238426"/>
            <a:ext cx="9179799" cy="154454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965" y="4083209"/>
            <a:ext cx="7559834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9829" y="288562"/>
            <a:ext cx="2429947" cy="614816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989" y="288562"/>
            <a:ext cx="7109844" cy="614816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108" y="4630307"/>
            <a:ext cx="9179799" cy="143112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08" y="3054068"/>
            <a:ext cx="9179799" cy="15762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989" y="1681323"/>
            <a:ext cx="4769894" cy="47554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9881" y="1681323"/>
            <a:ext cx="4769894" cy="47554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90" y="1612935"/>
            <a:ext cx="4771770" cy="67219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4350" indent="0">
              <a:buNone/>
              <a:defRPr sz="2300" b="1"/>
            </a:lvl2pPr>
            <a:lvl3pPr marL="1028698" indent="0">
              <a:buNone/>
              <a:defRPr sz="2000" b="1"/>
            </a:lvl3pPr>
            <a:lvl4pPr marL="1543048" indent="0">
              <a:buNone/>
              <a:defRPr sz="1800" b="1"/>
            </a:lvl4pPr>
            <a:lvl5pPr marL="2057398" indent="0">
              <a:buNone/>
              <a:defRPr sz="1800" b="1"/>
            </a:lvl5pPr>
            <a:lvl6pPr marL="2571748" indent="0">
              <a:buNone/>
              <a:defRPr sz="1800" b="1"/>
            </a:lvl6pPr>
            <a:lvl7pPr marL="3086096" indent="0">
              <a:buNone/>
              <a:defRPr sz="1800" b="1"/>
            </a:lvl7pPr>
            <a:lvl8pPr marL="3600446" indent="0">
              <a:buNone/>
              <a:defRPr sz="1800" b="1"/>
            </a:lvl8pPr>
            <a:lvl9pPr marL="4114796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990" y="2285130"/>
            <a:ext cx="4771770" cy="415159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131" y="1612935"/>
            <a:ext cx="4773645" cy="67219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14350" indent="0">
              <a:buNone/>
              <a:defRPr sz="2300" b="1"/>
            </a:lvl2pPr>
            <a:lvl3pPr marL="1028698" indent="0">
              <a:buNone/>
              <a:defRPr sz="2000" b="1"/>
            </a:lvl3pPr>
            <a:lvl4pPr marL="1543048" indent="0">
              <a:buNone/>
              <a:defRPr sz="1800" b="1"/>
            </a:lvl4pPr>
            <a:lvl5pPr marL="2057398" indent="0">
              <a:buNone/>
              <a:defRPr sz="1800" b="1"/>
            </a:lvl5pPr>
            <a:lvl6pPr marL="2571748" indent="0">
              <a:buNone/>
              <a:defRPr sz="1800" b="1"/>
            </a:lvl6pPr>
            <a:lvl7pPr marL="3086096" indent="0">
              <a:buNone/>
              <a:defRPr sz="1800" b="1"/>
            </a:lvl7pPr>
            <a:lvl8pPr marL="3600446" indent="0">
              <a:buNone/>
              <a:defRPr sz="1800" b="1"/>
            </a:lvl8pPr>
            <a:lvl9pPr marL="4114796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131" y="2285130"/>
            <a:ext cx="4773645" cy="415159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2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89" y="286892"/>
            <a:ext cx="3553048" cy="12209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408" y="286892"/>
            <a:ext cx="6037368" cy="6149834"/>
          </a:xfrm>
        </p:spPr>
        <p:txBody>
          <a:bodyPr/>
          <a:lstStyle>
            <a:lvl1pPr>
              <a:defRPr sz="36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989" y="1507853"/>
            <a:ext cx="3553048" cy="4928873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698" indent="0">
              <a:buNone/>
              <a:defRPr sz="1100"/>
            </a:lvl3pPr>
            <a:lvl4pPr marL="1543048" indent="0">
              <a:buNone/>
              <a:defRPr sz="1000"/>
            </a:lvl4pPr>
            <a:lvl5pPr marL="2057398" indent="0">
              <a:buNone/>
              <a:defRPr sz="1000"/>
            </a:lvl5pPr>
            <a:lvl6pPr marL="2571748" indent="0">
              <a:buNone/>
              <a:defRPr sz="1000"/>
            </a:lvl6pPr>
            <a:lvl7pPr marL="3086096" indent="0">
              <a:buNone/>
              <a:defRPr sz="1000"/>
            </a:lvl7pPr>
            <a:lvl8pPr marL="3600446" indent="0">
              <a:buNone/>
              <a:defRPr sz="1000"/>
            </a:lvl8pPr>
            <a:lvl9pPr marL="4114796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29" y="5043966"/>
            <a:ext cx="6479858" cy="5954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6829" y="643840"/>
            <a:ext cx="6479858" cy="432339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300"/>
            </a:lvl2pPr>
            <a:lvl3pPr marL="1028698" indent="0">
              <a:buNone/>
              <a:defRPr sz="2800"/>
            </a:lvl3pPr>
            <a:lvl4pPr marL="1543048" indent="0">
              <a:buNone/>
              <a:defRPr sz="2300"/>
            </a:lvl4pPr>
            <a:lvl5pPr marL="2057398" indent="0">
              <a:buNone/>
              <a:defRPr sz="2300"/>
            </a:lvl5pPr>
            <a:lvl6pPr marL="2571748" indent="0">
              <a:buNone/>
              <a:defRPr sz="2300"/>
            </a:lvl6pPr>
            <a:lvl7pPr marL="3086096" indent="0">
              <a:buNone/>
              <a:defRPr sz="2300"/>
            </a:lvl7pPr>
            <a:lvl8pPr marL="3600446" indent="0">
              <a:buNone/>
              <a:defRPr sz="2300"/>
            </a:lvl8pPr>
            <a:lvl9pPr marL="4114796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6829" y="5639433"/>
            <a:ext cx="6479858" cy="84566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698" indent="0">
              <a:buNone/>
              <a:defRPr sz="1100"/>
            </a:lvl3pPr>
            <a:lvl4pPr marL="1543048" indent="0">
              <a:buNone/>
              <a:defRPr sz="1000"/>
            </a:lvl4pPr>
            <a:lvl5pPr marL="2057398" indent="0">
              <a:buNone/>
              <a:defRPr sz="1000"/>
            </a:lvl5pPr>
            <a:lvl6pPr marL="2571748" indent="0">
              <a:buNone/>
              <a:defRPr sz="1000"/>
            </a:lvl6pPr>
            <a:lvl7pPr marL="3086096" indent="0">
              <a:buNone/>
              <a:defRPr sz="1000"/>
            </a:lvl7pPr>
            <a:lvl8pPr marL="3600446" indent="0">
              <a:buNone/>
              <a:defRPr sz="1000"/>
            </a:lvl8pPr>
            <a:lvl9pPr marL="4114796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989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08BD406F-1371-9E44-8C38-C2C32096467C}" type="datetimeFigureOut">
              <a:rPr lang="en-US" smtClean="0"/>
              <a:t>13/11/18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39831" y="6678585"/>
            <a:ext cx="2519945" cy="383634"/>
          </a:xfrm>
          <a:prstGeom prst="rect">
            <a:avLst/>
          </a:prstGeom>
        </p:spPr>
        <p:txBody>
          <a:bodyPr lIns="102870" tIns="51436" rIns="102870" bIns="51436"/>
          <a:lstStyle/>
          <a:p>
            <a:fld id="{D9644752-8ADF-B841-8854-D3696488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989" y="288562"/>
            <a:ext cx="9719787" cy="1200944"/>
          </a:xfrm>
          <a:prstGeom prst="rect">
            <a:avLst/>
          </a:prstGeom>
        </p:spPr>
        <p:txBody>
          <a:bodyPr vert="horz" lIns="102870" tIns="51436" rIns="102870" bIns="51436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89" y="1681323"/>
            <a:ext cx="9719787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9920" y="6678585"/>
            <a:ext cx="3419925" cy="383634"/>
          </a:xfrm>
          <a:prstGeom prst="rect">
            <a:avLst/>
          </a:prstGeom>
        </p:spPr>
        <p:txBody>
          <a:bodyPr vert="horz" lIns="102870" tIns="51436" rIns="102870" bIns="514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 descr="Nick Dale Photography logo for LinkedIn profile pictur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355" y="643672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2" indent="-385762" algn="l" defTabSz="51435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7" indent="-321468" algn="l" defTabSz="514350" rtl="0" eaLnBrk="1" latinLnBrk="0" hangingPunct="1">
        <a:spcBef>
          <a:spcPct val="20000"/>
        </a:spcBef>
        <a:buFont typeface="Arial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3" indent="-257175" algn="l" defTabSz="51435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3" indent="-257175" algn="l" defTabSz="51435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3" indent="-257175" algn="l" defTabSz="514350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1" indent="-257175" algn="l" defTabSz="51435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1" indent="-257175" algn="l" defTabSz="51435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1" indent="-257175" algn="l" defTabSz="51435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1" indent="-257175" algn="l" defTabSz="51435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98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48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8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48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096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46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796" algn="l" defTabSz="5143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5971"/>
            <a:ext cx="10799763" cy="1544547"/>
          </a:xfrm>
        </p:spPr>
        <p:txBody>
          <a:bodyPr>
            <a:normAutofit/>
          </a:bodyPr>
          <a:lstStyle/>
          <a:p>
            <a:r>
              <a:rPr lang="en-US" dirty="0" smtClean="0"/>
              <a:t>Basics of photography</a:t>
            </a:r>
            <a:endParaRPr lang="en-US" dirty="0"/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56" y="1831239"/>
            <a:ext cx="5736050" cy="45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settings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Quality </a:t>
            </a:r>
            <a:r>
              <a:rPr lang="en-US" dirty="0" smtClean="0"/>
              <a:t>means the format of the image, </a:t>
            </a:r>
            <a:r>
              <a:rPr lang="en-US" dirty="0" err="1" smtClean="0"/>
              <a:t>eg</a:t>
            </a:r>
            <a:r>
              <a:rPr lang="en-US" dirty="0" smtClean="0"/>
              <a:t> RAW or JPEG</a:t>
            </a:r>
          </a:p>
          <a:p>
            <a:r>
              <a:rPr lang="en-US" b="1" dirty="0" smtClean="0"/>
              <a:t>White balance</a:t>
            </a:r>
            <a:r>
              <a:rPr lang="en-US" dirty="0" smtClean="0"/>
              <a:t> is the colour of the light, </a:t>
            </a:r>
            <a:r>
              <a:rPr lang="en-US" dirty="0" err="1" smtClean="0"/>
              <a:t>eg</a:t>
            </a:r>
            <a:r>
              <a:rPr lang="en-US" dirty="0" smtClean="0"/>
              <a:t> daylight or flash</a:t>
            </a:r>
          </a:p>
          <a:p>
            <a:r>
              <a:rPr lang="en-US" b="1" dirty="0" smtClean="0"/>
              <a:t>Drive mode</a:t>
            </a:r>
            <a:r>
              <a:rPr lang="en-US" dirty="0" smtClean="0"/>
              <a:t> can be single shot (S) or continuous shooting (C), </a:t>
            </a:r>
            <a:r>
              <a:rPr lang="en-US" dirty="0" err="1" smtClean="0"/>
              <a:t>eg</a:t>
            </a:r>
            <a:r>
              <a:rPr lang="en-US" dirty="0" smtClean="0"/>
              <a:t> 7 frames per second (fps)</a:t>
            </a:r>
            <a:endParaRPr lang="en-US" b="1" dirty="0" smtClean="0"/>
          </a:p>
          <a:p>
            <a:r>
              <a:rPr lang="en-US" b="1" dirty="0" smtClean="0"/>
              <a:t>Depth of field preview</a:t>
            </a:r>
            <a:r>
              <a:rPr lang="en-US" dirty="0" smtClean="0"/>
              <a:t> allows you to check what will be in focus by pressing a button to close the aperture to the chosen setting</a:t>
            </a:r>
          </a:p>
          <a:p>
            <a:r>
              <a:rPr lang="en-US" b="1" dirty="0" smtClean="0"/>
              <a:t>Vibration Reduction/Image </a:t>
            </a:r>
            <a:r>
              <a:rPr lang="en-US" b="1" dirty="0" err="1" smtClean="0"/>
              <a:t>Stabilisation</a:t>
            </a:r>
            <a:r>
              <a:rPr lang="en-US" b="1" dirty="0" smtClean="0"/>
              <a:t> </a:t>
            </a:r>
            <a:r>
              <a:rPr lang="en-US" dirty="0" smtClean="0"/>
              <a:t>must be turned on to help keep the camera steady in order to get sharper pictures</a:t>
            </a:r>
          </a:p>
          <a:p>
            <a:pPr lvl="1"/>
            <a:r>
              <a:rPr lang="en-US" b="1" dirty="0" smtClean="0"/>
              <a:t>Normal</a:t>
            </a:r>
            <a:r>
              <a:rPr lang="en-US" dirty="0" smtClean="0"/>
              <a:t> is fine for general use</a:t>
            </a:r>
          </a:p>
          <a:p>
            <a:pPr lvl="1"/>
            <a:r>
              <a:rPr lang="en-US" b="1" dirty="0" smtClean="0"/>
              <a:t>Active </a:t>
            </a:r>
            <a:r>
              <a:rPr lang="en-US" dirty="0" smtClean="0"/>
              <a:t>is only necessary if you are not standing still, </a:t>
            </a:r>
            <a:r>
              <a:rPr lang="en-US" dirty="0" err="1" smtClean="0"/>
              <a:t>eg</a:t>
            </a:r>
            <a:r>
              <a:rPr lang="en-US" dirty="0" smtClean="0"/>
              <a:t> on a boat</a:t>
            </a:r>
            <a:endParaRPr lang="en-US" b="1" dirty="0" smtClean="0"/>
          </a:p>
          <a:p>
            <a:r>
              <a:rPr lang="en-US" b="1" dirty="0" smtClean="0"/>
              <a:t>Lens lock </a:t>
            </a:r>
            <a:r>
              <a:rPr lang="en-US" dirty="0" smtClean="0"/>
              <a:t>is just a button to lock a zoom lens </a:t>
            </a:r>
            <a:r>
              <a:rPr lang="en-US" dirty="0" smtClean="0"/>
              <a:t>to the shortest focal length for convenience when carrying it around</a:t>
            </a:r>
            <a:endParaRPr lang="en-US" b="1" dirty="0" smtClean="0"/>
          </a:p>
          <a:p>
            <a:r>
              <a:rPr lang="en-US" b="1" dirty="0" smtClean="0"/>
              <a:t>Flash</a:t>
            </a:r>
            <a:r>
              <a:rPr lang="en-US" dirty="0" smtClean="0"/>
              <a:t> and </a:t>
            </a:r>
            <a:r>
              <a:rPr lang="en-US" b="1" dirty="0" smtClean="0"/>
              <a:t>video </a:t>
            </a:r>
            <a:r>
              <a:rPr lang="en-US" dirty="0" smtClean="0"/>
              <a:t>are available on most cameras but must be turned on manually</a:t>
            </a:r>
          </a:p>
        </p:txBody>
      </p:sp>
    </p:spTree>
    <p:extLst>
      <p:ext uri="{BB962C8B-B14F-4D97-AF65-F5344CB8AC3E}">
        <p14:creationId xmlns:p14="http://schemas.microsoft.com/office/powerpoint/2010/main" val="364041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basics?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Types of camera</a:t>
            </a:r>
          </a:p>
          <a:p>
            <a:pPr lvl="1"/>
            <a:r>
              <a:rPr lang="en-US" dirty="0" smtClean="0"/>
              <a:t>Compact</a:t>
            </a:r>
          </a:p>
          <a:p>
            <a:pPr lvl="1"/>
            <a:r>
              <a:rPr lang="en-US" dirty="0" smtClean="0"/>
              <a:t>Bridge</a:t>
            </a:r>
          </a:p>
          <a:p>
            <a:pPr lvl="1"/>
            <a:r>
              <a:rPr lang="en-US" dirty="0" err="1" smtClean="0"/>
              <a:t>Mirrorless</a:t>
            </a:r>
            <a:endParaRPr lang="en-US" dirty="0" smtClean="0"/>
          </a:p>
          <a:p>
            <a:pPr lvl="1"/>
            <a:r>
              <a:rPr lang="en-US" dirty="0" smtClean="0"/>
              <a:t>DSLR</a:t>
            </a:r>
          </a:p>
          <a:p>
            <a:r>
              <a:rPr lang="en-US" dirty="0" smtClean="0"/>
              <a:t>Types of lenses</a:t>
            </a:r>
          </a:p>
          <a:p>
            <a:pPr lvl="1"/>
            <a:r>
              <a:rPr lang="en-US" dirty="0" smtClean="0"/>
              <a:t>Wide-angle v telephoto</a:t>
            </a:r>
          </a:p>
          <a:p>
            <a:pPr lvl="1"/>
            <a:r>
              <a:rPr lang="en-US" dirty="0" smtClean="0"/>
              <a:t>Zoom v prime</a:t>
            </a:r>
          </a:p>
          <a:p>
            <a:r>
              <a:rPr lang="en-US" dirty="0" smtClean="0"/>
              <a:t>Exposure Triangle</a:t>
            </a:r>
          </a:p>
          <a:p>
            <a:pPr lvl="1"/>
            <a:r>
              <a:rPr lang="en-US" dirty="0" smtClean="0"/>
              <a:t>Shutter speed/Time value</a:t>
            </a:r>
          </a:p>
          <a:p>
            <a:pPr lvl="1"/>
            <a:r>
              <a:rPr lang="en-US" dirty="0" smtClean="0"/>
              <a:t>Aperture</a:t>
            </a:r>
          </a:p>
          <a:p>
            <a:pPr lvl="1"/>
            <a:r>
              <a:rPr lang="en-US" dirty="0" smtClean="0"/>
              <a:t>ISO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Focus points</a:t>
            </a:r>
          </a:p>
          <a:p>
            <a:pPr lvl="1"/>
            <a:r>
              <a:rPr lang="en-US" dirty="0" smtClean="0"/>
              <a:t>Single area/One shot v Continuous/AI Servo autofocus</a:t>
            </a:r>
          </a:p>
          <a:p>
            <a:pPr lvl="1"/>
            <a:r>
              <a:rPr lang="en-US" dirty="0" smtClean="0"/>
              <a:t>Back button focusing</a:t>
            </a:r>
          </a:p>
          <a:p>
            <a:r>
              <a:rPr lang="en-US" dirty="0" smtClean="0"/>
              <a:t>Other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2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camera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Compact cameras</a:t>
            </a:r>
            <a:r>
              <a:rPr lang="en-US" dirty="0" smtClean="0"/>
              <a:t> (or ‘point-and-shoot’) are cheap but don’t have good sensors or large zooms</a:t>
            </a:r>
          </a:p>
          <a:p>
            <a:r>
              <a:rPr lang="en-US" b="1" dirty="0" smtClean="0"/>
              <a:t>Bridge cameras </a:t>
            </a:r>
            <a:r>
              <a:rPr lang="en-US" dirty="0" smtClean="0"/>
              <a:t>offer great zoom ranges, but the sensor is not large enough to give high quality images</a:t>
            </a:r>
          </a:p>
          <a:p>
            <a:r>
              <a:rPr lang="en-US" b="1" dirty="0" err="1" smtClean="0"/>
              <a:t>Mirrorless</a:t>
            </a:r>
            <a:r>
              <a:rPr lang="en-US" b="1" dirty="0" smtClean="0"/>
              <a:t> cameras</a:t>
            </a:r>
            <a:r>
              <a:rPr lang="en-US" dirty="0" smtClean="0"/>
              <a:t> are lighter than DSLRs but don’t have an optical viewfinder</a:t>
            </a:r>
          </a:p>
          <a:p>
            <a:r>
              <a:rPr lang="en-US" b="1" dirty="0" smtClean="0"/>
              <a:t>DSLRs </a:t>
            </a:r>
            <a:r>
              <a:rPr lang="en-US" dirty="0" smtClean="0"/>
              <a:t>are the ‘gold standard’ and can be either cropped (Nikon’s DX or Canon’s EF-S) or ‘full-frame’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406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lens (1)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Wide-angle lenses </a:t>
            </a:r>
            <a:r>
              <a:rPr lang="en-US" dirty="0" smtClean="0"/>
              <a:t>have a short focal length (around 9mm for ‘fish-eye’ lenses all the way up to 35mm)</a:t>
            </a:r>
          </a:p>
          <a:p>
            <a:pPr lvl="1"/>
            <a:r>
              <a:rPr lang="en-US" dirty="0" smtClean="0"/>
              <a:t>Good for landscapes</a:t>
            </a:r>
          </a:p>
          <a:p>
            <a:pPr lvl="1"/>
            <a:r>
              <a:rPr lang="en-US" dirty="0" err="1" smtClean="0"/>
              <a:t>Emphasise</a:t>
            </a:r>
            <a:r>
              <a:rPr lang="en-US" dirty="0" smtClean="0"/>
              <a:t> the distance between objects</a:t>
            </a:r>
          </a:p>
          <a:p>
            <a:r>
              <a:rPr lang="en-US" b="1" dirty="0" smtClean="0"/>
              <a:t>Standard or normal lenses</a:t>
            </a:r>
            <a:r>
              <a:rPr lang="en-US" dirty="0" smtClean="0"/>
              <a:t> imitate the focal length of the human eye, which is around 50-55mm</a:t>
            </a:r>
          </a:p>
          <a:p>
            <a:pPr lvl="1"/>
            <a:r>
              <a:rPr lang="en-US" dirty="0" smtClean="0"/>
              <a:t>Good for general use, street photography</a:t>
            </a:r>
          </a:p>
          <a:p>
            <a:pPr lvl="1"/>
            <a:r>
              <a:rPr lang="en-US" dirty="0" smtClean="0"/>
              <a:t>Lighter, ‘faster’ and cheaper than telephoto lenses</a:t>
            </a:r>
          </a:p>
          <a:p>
            <a:r>
              <a:rPr lang="en-US" b="1" dirty="0" smtClean="0"/>
              <a:t>Mid-range lenses </a:t>
            </a:r>
            <a:r>
              <a:rPr lang="en-US" dirty="0" smtClean="0"/>
              <a:t>plug the gap between standard and telephoto lenses</a:t>
            </a:r>
          </a:p>
          <a:p>
            <a:pPr lvl="1"/>
            <a:r>
              <a:rPr lang="en-US" dirty="0" smtClean="0"/>
              <a:t>An 85mm lens is the ‘standard’ portrait lens</a:t>
            </a:r>
          </a:p>
          <a:p>
            <a:r>
              <a:rPr lang="en-US" b="1" dirty="0" smtClean="0"/>
              <a:t>Long or telephoto lenses </a:t>
            </a:r>
            <a:r>
              <a:rPr lang="en-US" dirty="0"/>
              <a:t>have a </a:t>
            </a:r>
            <a:r>
              <a:rPr lang="en-US" dirty="0" smtClean="0"/>
              <a:t>longer focal </a:t>
            </a:r>
            <a:r>
              <a:rPr lang="en-US" dirty="0"/>
              <a:t>length </a:t>
            </a:r>
            <a:r>
              <a:rPr lang="en-US" dirty="0" smtClean="0"/>
              <a:t>(from 200-800mm)</a:t>
            </a:r>
          </a:p>
          <a:p>
            <a:pPr lvl="1"/>
            <a:r>
              <a:rPr lang="en-US" dirty="0" smtClean="0"/>
              <a:t>Good for wildlife or sports photography</a:t>
            </a:r>
          </a:p>
          <a:p>
            <a:pPr lvl="1"/>
            <a:r>
              <a:rPr lang="en-US" dirty="0" smtClean="0"/>
              <a:t>Bring objects closer</a:t>
            </a:r>
          </a:p>
          <a:p>
            <a:pPr lvl="1"/>
            <a:r>
              <a:rPr lang="en-US" dirty="0" smtClean="0"/>
              <a:t>Flatten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7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lens (2)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Zoom </a:t>
            </a:r>
            <a:r>
              <a:rPr lang="en-US" b="1" dirty="0" smtClean="0"/>
              <a:t>lenses </a:t>
            </a:r>
            <a:r>
              <a:rPr lang="en-US" dirty="0" smtClean="0"/>
              <a:t>have a variable focal length, </a:t>
            </a:r>
            <a:r>
              <a:rPr lang="en-US" dirty="0" err="1" smtClean="0"/>
              <a:t>eg</a:t>
            </a:r>
            <a:r>
              <a:rPr lang="en-US" dirty="0" smtClean="0"/>
              <a:t> 18-35mm</a:t>
            </a:r>
          </a:p>
          <a:p>
            <a:pPr lvl="1"/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Cheaper than having to buy different lenses</a:t>
            </a:r>
          </a:p>
          <a:p>
            <a:pPr lvl="1"/>
            <a:r>
              <a:rPr lang="en-US" dirty="0" smtClean="0"/>
              <a:t>Not such high quality as primes</a:t>
            </a:r>
            <a:endParaRPr lang="en-US" dirty="0" smtClean="0"/>
          </a:p>
          <a:p>
            <a:r>
              <a:rPr lang="en-US" b="1" dirty="0" smtClean="0"/>
              <a:t>Prime lenses</a:t>
            </a:r>
            <a:r>
              <a:rPr lang="en-US" dirty="0" smtClean="0"/>
              <a:t> have a fixed focal length, </a:t>
            </a:r>
            <a:r>
              <a:rPr lang="en-US" dirty="0" err="1" smtClean="0"/>
              <a:t>eg</a:t>
            </a:r>
            <a:r>
              <a:rPr lang="en-US" dirty="0" smtClean="0"/>
              <a:t> 800mm</a:t>
            </a:r>
          </a:p>
          <a:p>
            <a:pPr lvl="1"/>
            <a:r>
              <a:rPr lang="en-US" dirty="0" smtClean="0"/>
              <a:t>Higher optical quality</a:t>
            </a:r>
          </a:p>
          <a:p>
            <a:pPr lvl="1"/>
            <a:r>
              <a:rPr lang="en-US" dirty="0" smtClean="0"/>
              <a:t>Generally ‘faster’, </a:t>
            </a:r>
            <a:r>
              <a:rPr lang="en-US" dirty="0" err="1" smtClean="0"/>
              <a:t>ie</a:t>
            </a:r>
            <a:r>
              <a:rPr lang="en-US" dirty="0" smtClean="0"/>
              <a:t> offering a wider maximum aperture in low light</a:t>
            </a:r>
          </a:p>
          <a:p>
            <a:pPr lvl="1"/>
            <a:r>
              <a:rPr lang="en-US" dirty="0" smtClean="0"/>
              <a:t>Less flexibility in composition</a:t>
            </a:r>
          </a:p>
        </p:txBody>
      </p:sp>
    </p:spTree>
    <p:extLst>
      <p:ext uri="{BB962C8B-B14F-4D97-AF65-F5344CB8AC3E}">
        <p14:creationId xmlns:p14="http://schemas.microsoft.com/office/powerpoint/2010/main" val="117887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Exposure Triangle (1)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overall brightness of an image is measured in Exposure Values (EV) or ‘stops’</a:t>
            </a:r>
          </a:p>
          <a:p>
            <a:r>
              <a:rPr lang="en-US" dirty="0" smtClean="0"/>
              <a:t>Each doubling of the light increases the EV by one (and vice versa)</a:t>
            </a:r>
          </a:p>
          <a:p>
            <a:r>
              <a:rPr lang="en-US" dirty="0" smtClean="0"/>
              <a:t>You can make your image darker or lighter by changing any of the settings in the Exposure Triangle:</a:t>
            </a:r>
          </a:p>
          <a:p>
            <a:pPr lvl="1"/>
            <a:r>
              <a:rPr lang="en-US" b="1" dirty="0" smtClean="0"/>
              <a:t>Shutter speed/Time value </a:t>
            </a:r>
            <a:r>
              <a:rPr lang="en-US" dirty="0" smtClean="0"/>
              <a:t>is the length of time that the shutter is open, exposing the sensor (or film) to light, </a:t>
            </a:r>
            <a:r>
              <a:rPr lang="en-US" dirty="0" err="1" smtClean="0"/>
              <a:t>eg</a:t>
            </a:r>
            <a:r>
              <a:rPr lang="en-US" dirty="0" smtClean="0"/>
              <a:t> 1/1000 of a second</a:t>
            </a:r>
          </a:p>
          <a:p>
            <a:pPr lvl="1"/>
            <a:r>
              <a:rPr lang="en-US" b="1" dirty="0" smtClean="0"/>
              <a:t>Aperture</a:t>
            </a:r>
            <a:r>
              <a:rPr lang="en-US" dirty="0" smtClean="0"/>
              <a:t> is the focal length divided by the size of the ‘entrance pupil’ (</a:t>
            </a:r>
            <a:r>
              <a:rPr lang="en-US" dirty="0" err="1" smtClean="0"/>
              <a:t>ie</a:t>
            </a:r>
            <a:r>
              <a:rPr lang="en-US" dirty="0" smtClean="0"/>
              <a:t> the size of the hole!), </a:t>
            </a:r>
            <a:r>
              <a:rPr lang="en-US" dirty="0" err="1" smtClean="0"/>
              <a:t>eg</a:t>
            </a:r>
            <a:r>
              <a:rPr lang="en-US" dirty="0" smtClean="0"/>
              <a:t> a 50mm lens with a 10mm hole in it has an f-number of 50 ÷ 10 = f/5</a:t>
            </a:r>
          </a:p>
          <a:p>
            <a:pPr lvl="1"/>
            <a:r>
              <a:rPr lang="en-US" b="1" dirty="0" smtClean="0"/>
              <a:t>ISO </a:t>
            </a:r>
            <a:r>
              <a:rPr lang="en-US" dirty="0" smtClean="0"/>
              <a:t>stands for International Organization for Standardization and measures the sensitivity or ‘speed’ of the sensor (or film), </a:t>
            </a:r>
            <a:r>
              <a:rPr lang="en-US" dirty="0" err="1" smtClean="0"/>
              <a:t>eg</a:t>
            </a:r>
            <a:r>
              <a:rPr lang="en-US" dirty="0" smtClean="0"/>
              <a:t> ISO 100 or ISO Auto</a:t>
            </a:r>
          </a:p>
          <a:p>
            <a:r>
              <a:rPr lang="en-US" dirty="0" smtClean="0"/>
              <a:t>Cameras think the world is 18% grey, so, if you think the camera is going to be ‘fooled’ by the light conditions, you can add or subtract one or two stops of ‘</a:t>
            </a:r>
            <a:r>
              <a:rPr lang="en-US" b="1" dirty="0" smtClean="0"/>
              <a:t>exposure compensation</a:t>
            </a:r>
            <a:r>
              <a:rPr lang="en-US" dirty="0" smtClean="0"/>
              <a:t>’, </a:t>
            </a:r>
            <a:r>
              <a:rPr lang="en-US" dirty="0" err="1" smtClean="0"/>
              <a:t>eg</a:t>
            </a:r>
            <a:r>
              <a:rPr lang="en-US" dirty="0" smtClean="0"/>
              <a:t> +2EV for a polar bear on the ice</a:t>
            </a:r>
          </a:p>
          <a:p>
            <a:r>
              <a:rPr lang="en-US" dirty="0" smtClean="0"/>
              <a:t>If light conditions are changeable or you don’t trust the camera to get the exposure right, you can use ‘</a:t>
            </a:r>
            <a:r>
              <a:rPr lang="en-US" b="1" dirty="0" smtClean="0"/>
              <a:t>bracketing</a:t>
            </a:r>
            <a:r>
              <a:rPr lang="en-US" dirty="0" smtClean="0"/>
              <a:t>’, which allows you to take multiple shots at different shutter speeds or apertures</a:t>
            </a:r>
          </a:p>
          <a:p>
            <a:r>
              <a:rPr lang="en-US" dirty="0" smtClean="0"/>
              <a:t>If there is a high ‘dynamic range’ (</a:t>
            </a:r>
            <a:r>
              <a:rPr lang="en-US" dirty="0" err="1" smtClean="0"/>
              <a:t>ie</a:t>
            </a:r>
            <a:r>
              <a:rPr lang="en-US" dirty="0" smtClean="0"/>
              <a:t> both very dark and very light patches), you can turn on </a:t>
            </a:r>
            <a:r>
              <a:rPr lang="en-US" b="1" dirty="0" smtClean="0"/>
              <a:t>Auto D-lighting/Auto Lighting Optimizer </a:t>
            </a:r>
            <a:r>
              <a:rPr lang="en-US" dirty="0" smtClean="0"/>
              <a:t>to make sure you get visible detail in all areas of the picture</a:t>
            </a:r>
          </a:p>
        </p:txBody>
      </p:sp>
    </p:spTree>
    <p:extLst>
      <p:ext uri="{BB962C8B-B14F-4D97-AF65-F5344CB8AC3E}">
        <p14:creationId xmlns:p14="http://schemas.microsoft.com/office/powerpoint/2010/main" val="100723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Exposure Triangle (2)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Exposure or shooting modes</a:t>
            </a:r>
          </a:p>
          <a:p>
            <a:pPr lvl="1"/>
            <a:r>
              <a:rPr lang="en-US" b="1" dirty="0" smtClean="0"/>
              <a:t>Auto </a:t>
            </a:r>
            <a:r>
              <a:rPr lang="en-US" dirty="0" smtClean="0"/>
              <a:t>or </a:t>
            </a:r>
            <a:r>
              <a:rPr lang="en-US" b="1" dirty="0"/>
              <a:t>S</a:t>
            </a:r>
            <a:r>
              <a:rPr lang="en-US" b="1" dirty="0" smtClean="0"/>
              <a:t>cene</a:t>
            </a:r>
            <a:r>
              <a:rPr lang="en-US" dirty="0" smtClean="0"/>
              <a:t> means the camera automatically sets both the aperture and the shutter speed given the conditions, </a:t>
            </a:r>
            <a:r>
              <a:rPr lang="en-US" dirty="0" err="1" smtClean="0"/>
              <a:t>eg</a:t>
            </a:r>
            <a:r>
              <a:rPr lang="en-US" dirty="0" smtClean="0"/>
              <a:t> landscape or wildlife</a:t>
            </a:r>
            <a:endParaRPr lang="en-US" b="1" dirty="0" smtClean="0"/>
          </a:p>
          <a:p>
            <a:pPr lvl="1"/>
            <a:r>
              <a:rPr lang="en-US" b="1" dirty="0" smtClean="0"/>
              <a:t>Programmed auto </a:t>
            </a:r>
            <a:r>
              <a:rPr lang="en-US" dirty="0" smtClean="0"/>
              <a:t>(P) </a:t>
            </a:r>
            <a:r>
              <a:rPr lang="en-US" dirty="0" smtClean="0"/>
              <a:t>means you can choose different combinations of aperture and shutter speed, </a:t>
            </a:r>
            <a:r>
              <a:rPr lang="en-US" dirty="0" err="1" smtClean="0"/>
              <a:t>eg</a:t>
            </a:r>
            <a:r>
              <a:rPr lang="en-US" dirty="0" smtClean="0"/>
              <a:t> 1/1000 at f/8 or 1/500 at f/16</a:t>
            </a:r>
            <a:endParaRPr lang="en-US" b="1" dirty="0" smtClean="0"/>
          </a:p>
          <a:p>
            <a:pPr lvl="1"/>
            <a:r>
              <a:rPr lang="en-US" b="1" dirty="0" smtClean="0"/>
              <a:t>Shutter priority </a:t>
            </a:r>
            <a:r>
              <a:rPr lang="en-US" dirty="0" smtClean="0"/>
              <a:t>(S) means you set the shutter speed, but the camera automatically sets the aperture</a:t>
            </a:r>
            <a:endParaRPr lang="en-US" b="1" dirty="0" smtClean="0"/>
          </a:p>
          <a:p>
            <a:pPr lvl="1"/>
            <a:r>
              <a:rPr lang="en-US" b="1" dirty="0" smtClean="0"/>
              <a:t>Aperture priority </a:t>
            </a:r>
            <a:r>
              <a:rPr lang="en-US" dirty="0" smtClean="0"/>
              <a:t>(A) means </a:t>
            </a:r>
            <a:r>
              <a:rPr lang="en-US" dirty="0"/>
              <a:t>you set the </a:t>
            </a:r>
            <a:r>
              <a:rPr lang="en-US" dirty="0" smtClean="0"/>
              <a:t>aperture, but the </a:t>
            </a:r>
            <a:r>
              <a:rPr lang="en-US" dirty="0"/>
              <a:t>camera automatically sets the shutter </a:t>
            </a:r>
            <a:r>
              <a:rPr lang="en-US" dirty="0" smtClean="0"/>
              <a:t>speed</a:t>
            </a:r>
          </a:p>
          <a:p>
            <a:pPr lvl="1"/>
            <a:r>
              <a:rPr lang="en-US" b="1" dirty="0" smtClean="0"/>
              <a:t>Manual </a:t>
            </a:r>
            <a:r>
              <a:rPr lang="en-US" dirty="0" smtClean="0"/>
              <a:t>(M) means </a:t>
            </a:r>
            <a:r>
              <a:rPr lang="en-US" dirty="0"/>
              <a:t>you set the aperture and </a:t>
            </a:r>
            <a:r>
              <a:rPr lang="en-US" dirty="0" smtClean="0"/>
              <a:t>the </a:t>
            </a:r>
            <a:r>
              <a:rPr lang="en-US" dirty="0"/>
              <a:t>shutter </a:t>
            </a:r>
            <a:r>
              <a:rPr lang="en-US" dirty="0" smtClean="0"/>
              <a:t>speed yourself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7426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Exposure Triangle (3)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only so much light to go round, so choose a good compromise!</a:t>
            </a:r>
            <a:endParaRPr lang="en-US" dirty="0" smtClean="0"/>
          </a:p>
          <a:p>
            <a:pPr lvl="1"/>
            <a:r>
              <a:rPr lang="en-US" dirty="0" smtClean="0"/>
              <a:t>If the </a:t>
            </a:r>
            <a:r>
              <a:rPr lang="en-US" b="1" dirty="0" smtClean="0"/>
              <a:t>Shutter speed/Time value</a:t>
            </a:r>
            <a:r>
              <a:rPr lang="en-US" dirty="0" smtClean="0"/>
              <a:t> is too slow, a moving subject will be blurred or you’ll get camera shake </a:t>
            </a:r>
            <a:endParaRPr lang="en-US" b="1" dirty="0" smtClean="0"/>
          </a:p>
          <a:p>
            <a:pPr lvl="1"/>
            <a:r>
              <a:rPr lang="en-US" dirty="0" smtClean="0"/>
              <a:t>If the </a:t>
            </a:r>
            <a:r>
              <a:rPr lang="en-US" b="1" dirty="0" smtClean="0"/>
              <a:t>A</a:t>
            </a:r>
            <a:r>
              <a:rPr lang="en-US" b="1" dirty="0" smtClean="0"/>
              <a:t>perture </a:t>
            </a:r>
            <a:r>
              <a:rPr lang="en-US" dirty="0" smtClean="0"/>
              <a:t>is too wide, the Depth of Field (</a:t>
            </a:r>
            <a:r>
              <a:rPr lang="en-US" dirty="0" err="1" smtClean="0"/>
              <a:t>DoF</a:t>
            </a:r>
            <a:r>
              <a:rPr lang="en-US" dirty="0" smtClean="0"/>
              <a:t>) will be too low, and you’ll get blur</a:t>
            </a:r>
            <a:endParaRPr lang="en-US" b="1" dirty="0" smtClean="0"/>
          </a:p>
          <a:p>
            <a:pPr lvl="1"/>
            <a:r>
              <a:rPr lang="en-US" dirty="0" smtClean="0"/>
              <a:t>If the </a:t>
            </a:r>
            <a:r>
              <a:rPr lang="en-US" b="1" dirty="0" smtClean="0"/>
              <a:t>ISO</a:t>
            </a:r>
            <a:r>
              <a:rPr lang="en-US" dirty="0" smtClean="0"/>
              <a:t> is too high, you’ll get grain or ‘noise’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4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9709" y="1685560"/>
            <a:ext cx="4867830" cy="4755405"/>
          </a:xfrm>
          <a:prstGeom prst="rect">
            <a:avLst/>
          </a:prstGeom>
        </p:spPr>
        <p:txBody>
          <a:bodyPr vert="horz" lIns="102870" tIns="51436" rIns="102870" bIns="51436" rtlCol="0">
            <a:normAutofit/>
          </a:bodyPr>
          <a:lstStyle>
            <a:lvl1pPr marL="385797" indent="-385797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5893" indent="-321497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989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385" indent="-257198" algn="l" defTabSz="514396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781" indent="-257198" algn="l" defTabSz="514396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176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572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968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364" indent="-257198" algn="l" defTabSz="514396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Cameras are now equipped with sensors that make autofocus fast and effective</a:t>
            </a:r>
            <a:endParaRPr lang="en-US" dirty="0" smtClean="0"/>
          </a:p>
          <a:p>
            <a:pPr lvl="1"/>
            <a:r>
              <a:rPr lang="en-US" b="1" dirty="0" smtClean="0"/>
              <a:t>Focus points</a:t>
            </a:r>
            <a:r>
              <a:rPr lang="en-US" dirty="0" smtClean="0"/>
              <a:t> can be chosen manually in the viewfinder to tell the camera where to focus</a:t>
            </a:r>
            <a:endParaRPr lang="en-US" b="1" dirty="0" smtClean="0"/>
          </a:p>
          <a:p>
            <a:pPr lvl="1"/>
            <a:r>
              <a:rPr lang="en-US" b="1" dirty="0" smtClean="0"/>
              <a:t>Single </a:t>
            </a:r>
            <a:r>
              <a:rPr lang="en-US" b="1" dirty="0"/>
              <a:t>area/One </a:t>
            </a:r>
            <a:r>
              <a:rPr lang="en-US" b="1" dirty="0" smtClean="0"/>
              <a:t>shot</a:t>
            </a:r>
            <a:r>
              <a:rPr lang="en-US" dirty="0" smtClean="0"/>
              <a:t> is a one-off, static adjustment best for stationary subjects</a:t>
            </a:r>
            <a:endParaRPr lang="en-US" b="1" dirty="0" smtClean="0"/>
          </a:p>
          <a:p>
            <a:pPr lvl="1"/>
            <a:r>
              <a:rPr lang="en-US" b="1" dirty="0" smtClean="0"/>
              <a:t>Continuous</a:t>
            </a:r>
            <a:r>
              <a:rPr lang="en-US" b="1" dirty="0"/>
              <a:t>/AI Servo </a:t>
            </a:r>
            <a:r>
              <a:rPr lang="en-US" dirty="0" smtClean="0"/>
              <a:t>constantly updates the focus so is best for tracking moving subjects</a:t>
            </a:r>
            <a:endParaRPr lang="en-US" dirty="0"/>
          </a:p>
          <a:p>
            <a:pPr lvl="1"/>
            <a:r>
              <a:rPr lang="en-US" b="1" dirty="0" smtClean="0"/>
              <a:t>Back button focusing</a:t>
            </a:r>
            <a:r>
              <a:rPr lang="en-US" dirty="0" smtClean="0"/>
              <a:t> allows you to keep focusing even while you’re taking pictures and/or to lock the focus and recompose</a:t>
            </a:r>
          </a:p>
          <a:p>
            <a:r>
              <a:rPr lang="en-US" dirty="0" smtClean="0"/>
              <a:t>Just make sure the focus mode switch on the lens is set to M/A or A/M rather than M, or you’ll switch to manual focus!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1094</Words>
  <Application>Microsoft Macintosh PowerPoint</Application>
  <PresentationFormat>Custom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Basics of photography</vt:lpstr>
      <vt:lpstr>What are the basics?</vt:lpstr>
      <vt:lpstr>Types of camera</vt:lpstr>
      <vt:lpstr>Types of lens (1)</vt:lpstr>
      <vt:lpstr>Types of lens (2)</vt:lpstr>
      <vt:lpstr>The Exposure Triangle (1)</vt:lpstr>
      <vt:lpstr>The Exposure Triangle (2)</vt:lpstr>
      <vt:lpstr>The Exposure Triangle (3)</vt:lpstr>
      <vt:lpstr>Focus</vt:lpstr>
      <vt:lpstr>Other settings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Dale</dc:creator>
  <cp:lastModifiedBy>Nick Dale</cp:lastModifiedBy>
  <cp:revision>64</cp:revision>
  <dcterms:created xsi:type="dcterms:W3CDTF">2018-11-10T21:39:03Z</dcterms:created>
  <dcterms:modified xsi:type="dcterms:W3CDTF">2018-11-13T11:25:07Z</dcterms:modified>
</cp:coreProperties>
</file>